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32" r:id="rId1"/>
  </p:sldMasterIdLst>
  <p:notesMasterIdLst>
    <p:notesMasterId r:id="rId11"/>
  </p:notesMasterIdLst>
  <p:handoutMasterIdLst>
    <p:handoutMasterId r:id="rId12"/>
  </p:handoutMasterIdLst>
  <p:sldIdLst>
    <p:sldId id="471" r:id="rId2"/>
    <p:sldId id="804" r:id="rId3"/>
    <p:sldId id="278" r:id="rId4"/>
    <p:sldId id="825" r:id="rId5"/>
    <p:sldId id="826" r:id="rId6"/>
    <p:sldId id="811" r:id="rId7"/>
    <p:sldId id="827" r:id="rId8"/>
    <p:sldId id="799" r:id="rId9"/>
    <p:sldId id="302" r:id="rId1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11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7A2922-EE1D-3EC8-7A45-569F6A9DC1F8}" name="Elina Koskentalo" initials="EK" userId="S::elina.koskentalo@arccos.fi::d2c86b86-350b-40c7-bd4d-94ea2120e52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na Koskentalo" initials="EK" lastIdx="114" clrIdx="0">
    <p:extLst>
      <p:ext uri="{19B8F6BF-5375-455C-9EA6-DF929625EA0E}">
        <p15:presenceInfo xmlns:p15="http://schemas.microsoft.com/office/powerpoint/2012/main" userId="S-1-5-21-1606980848-884357618-725345543-27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864"/>
    <a:srgbClr val="FB4537"/>
    <a:srgbClr val="FFFF99"/>
    <a:srgbClr val="7EC492"/>
    <a:srgbClr val="F19765"/>
    <a:srgbClr val="F88E5E"/>
    <a:srgbClr val="000000"/>
    <a:srgbClr val="FFFFFF"/>
    <a:srgbClr val="229E80"/>
    <a:srgbClr val="087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470" autoAdjust="0"/>
  </p:normalViewPr>
  <p:slideViewPr>
    <p:cSldViewPr>
      <p:cViewPr>
        <p:scale>
          <a:sx n="80" d="100"/>
          <a:sy n="80" d="100"/>
        </p:scale>
        <p:origin x="832" y="-880"/>
      </p:cViewPr>
      <p:guideLst>
        <p:guide orient="horz" pos="4080"/>
        <p:guide pos="11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100" d="100"/>
          <a:sy n="100" d="100"/>
        </p:scale>
        <p:origin x="-3558" y="72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576" cy="49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 dirty="0">
              <a:latin typeface="+mn-lt"/>
            </a:endParaRPr>
          </a:p>
        </p:txBody>
      </p:sp>
      <p:sp>
        <p:nvSpPr>
          <p:cNvPr id="7373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9" y="0"/>
            <a:ext cx="2946576" cy="49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C166BA1-8AE9-480A-A3F1-B94C20FC29D4}" type="datetime1">
              <a:rPr lang="fi-FI">
                <a:latin typeface="+mn-lt"/>
              </a:rPr>
              <a:pPr>
                <a:defRPr/>
              </a:pPr>
              <a:t>2.12.2024</a:t>
            </a:fld>
            <a:endParaRPr lang="fi-FI" dirty="0">
              <a:latin typeface="+mn-lt"/>
            </a:endParaRPr>
          </a:p>
        </p:txBody>
      </p:sp>
      <p:sp>
        <p:nvSpPr>
          <p:cNvPr id="7373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64"/>
            <a:ext cx="2946576" cy="49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fi-FI" dirty="0">
                <a:latin typeface="+mn-lt"/>
              </a:rPr>
              <a:t>TIEKE</a:t>
            </a:r>
          </a:p>
        </p:txBody>
      </p:sp>
      <p:sp>
        <p:nvSpPr>
          <p:cNvPr id="7373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9" y="9430064"/>
            <a:ext cx="2946576" cy="49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182D9B6-7839-4420-9001-313C8E7A0807}" type="slidenum">
              <a:rPr lang="fi-FI">
                <a:latin typeface="+mn-lt"/>
              </a:rPr>
              <a:pPr>
                <a:defRPr/>
              </a:pPr>
              <a:t>‹#›</a:t>
            </a:fld>
            <a:endParaRPr lang="fi-FI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04160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576" cy="46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9" y="0"/>
            <a:ext cx="2946576" cy="46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332CD66B-A288-40E1-AC25-99A41D189014}" type="datetime1">
              <a:rPr lang="fi-FI" smtClean="0"/>
              <a:pPr>
                <a:defRPr/>
              </a:pPr>
              <a:t>2.12.2024</a:t>
            </a:fld>
            <a:endParaRPr lang="fi-FI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71525"/>
            <a:ext cx="4956175" cy="3716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1" y="4720675"/>
            <a:ext cx="4985393" cy="448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dirty="0"/>
              <a:t> Click to edit Master text styles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3"/>
            <a:r>
              <a:rPr lang="fi-FI" noProof="0" dirty="0"/>
              <a:t>Fourth level</a:t>
            </a:r>
          </a:p>
          <a:p>
            <a:pPr lvl="4"/>
            <a:r>
              <a:rPr lang="fi-FI" noProof="0" dirty="0"/>
              <a:t>Fifth level</a:t>
            </a:r>
          </a:p>
        </p:txBody>
      </p:sp>
      <p:sp>
        <p:nvSpPr>
          <p:cNvPr id="237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1349"/>
            <a:ext cx="2946576" cy="46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i-FI" dirty="0"/>
              <a:t>TIEKE</a:t>
            </a:r>
          </a:p>
        </p:txBody>
      </p:sp>
      <p:sp>
        <p:nvSpPr>
          <p:cNvPr id="237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9" y="9441349"/>
            <a:ext cx="2946576" cy="46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08A3BB7B-5296-4253-A2ED-C57E166F2EDB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463136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buFontTx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buFontTx/>
      <a:buNone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buFontTx/>
      <a:buNone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buFontTx/>
      <a:buNone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buFontTx/>
      <a:buNone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arenR"/>
            </a:pPr>
            <a:r>
              <a:rPr lang="fi-FI" dirty="0"/>
              <a:t>”Go </a:t>
            </a:r>
            <a:r>
              <a:rPr lang="fi-FI" dirty="0" err="1"/>
              <a:t>digital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start</a:t>
            </a:r>
            <a:r>
              <a:rPr lang="fi-FI" dirty="0"/>
              <a:t>” – muodosta raportti alusta alkaen taksonomiaa hyödyntäen</a:t>
            </a:r>
          </a:p>
          <a:p>
            <a:r>
              <a:rPr lang="fi-FI" sz="1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+</a:t>
            </a:r>
            <a:r>
              <a:rPr lang="fi-FI" sz="1800" dirty="0"/>
              <a:t>  </a:t>
            </a:r>
            <a:r>
              <a:rPr lang="fi-FI" dirty="0"/>
              <a:t>Taksonomia ohjaa raportoimaan oikeat tiedot, eikä tarvita erillistä </a:t>
            </a:r>
            <a:r>
              <a:rPr lang="fi-FI" dirty="0" err="1"/>
              <a:t>tägäysprosessia</a:t>
            </a:r>
            <a:endParaRPr lang="fi-FI" dirty="0"/>
          </a:p>
          <a:p>
            <a:pPr marL="171450" indent="-171450">
              <a:buFontTx/>
              <a:buChar char="-"/>
            </a:pPr>
            <a:r>
              <a:rPr lang="fi-FI" dirty="0"/>
              <a:t>Päätös pitää tehdä ajoissa ja mahdollisesti muuttaa prosessia ja raportointisovellus pitää ottaa heti käyttöön</a:t>
            </a:r>
          </a:p>
          <a:p>
            <a:pPr marL="285750" indent="-285750">
              <a:buFontTx/>
              <a:buChar char="-"/>
            </a:pPr>
            <a:endParaRPr lang="fi-FI" sz="1800" dirty="0"/>
          </a:p>
          <a:p>
            <a:pPr marL="285750" indent="-285750">
              <a:buFontTx/>
              <a:buChar char="-"/>
            </a:pPr>
            <a:endParaRPr lang="fi-FI" sz="1800" dirty="0"/>
          </a:p>
          <a:p>
            <a:pPr marL="342900" indent="-342900">
              <a:buFont typeface="+mj-lt"/>
              <a:buAutoNum type="arabicParenR" startAt="2"/>
            </a:pPr>
            <a:r>
              <a:rPr lang="fi-FI" sz="2800" dirty="0"/>
              <a:t>”As </a:t>
            </a:r>
            <a:r>
              <a:rPr lang="fi-FI" sz="2800" dirty="0" err="1"/>
              <a:t>usual</a:t>
            </a:r>
            <a:r>
              <a:rPr lang="fi-FI" sz="2800" dirty="0"/>
              <a:t>, </a:t>
            </a:r>
            <a:r>
              <a:rPr lang="fi-FI" sz="2800" dirty="0" err="1"/>
              <a:t>later</a:t>
            </a:r>
            <a:r>
              <a:rPr lang="fi-FI" sz="2800" dirty="0"/>
              <a:t> </a:t>
            </a:r>
            <a:r>
              <a:rPr lang="fi-FI" sz="2800" dirty="0" err="1"/>
              <a:t>digital</a:t>
            </a:r>
            <a:r>
              <a:rPr lang="fi-FI" sz="2800" dirty="0"/>
              <a:t>” – raportointi tuotetaan niin kuin aina, XBRL tuotetaan päälle viimeiseinä</a:t>
            </a:r>
          </a:p>
          <a:p>
            <a:r>
              <a:rPr lang="fi-FI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+</a:t>
            </a:r>
            <a:r>
              <a:rPr lang="fi-FI" sz="2800" dirty="0"/>
              <a:t>  Raportin muodostus kuin on totuttu ja hieman lisäaikaa XBRL-merkintöihin</a:t>
            </a:r>
          </a:p>
          <a:p>
            <a:r>
              <a:rPr lang="fi-FI" sz="2800" b="1" dirty="0">
                <a:solidFill>
                  <a:srgbClr val="FB4537"/>
                </a:solidFill>
              </a:rPr>
              <a:t>-</a:t>
            </a:r>
            <a:r>
              <a:rPr lang="fi-FI" sz="2800" dirty="0"/>
              <a:t>   XBRL-merkintöjen teko voi olla hankalaa jos tietojen esitystavat eroavat ja manuaalinen </a:t>
            </a:r>
            <a:r>
              <a:rPr lang="fi-FI" sz="2800" dirty="0" err="1"/>
              <a:t>tägäysprosessi</a:t>
            </a:r>
            <a:r>
              <a:rPr lang="fi-FI" sz="2800" dirty="0"/>
              <a:t> mahdollisesti toistuu vuosittain</a:t>
            </a:r>
          </a:p>
          <a:p>
            <a:pPr marL="285750" indent="-285750">
              <a:buFontTx/>
              <a:buChar char="-"/>
            </a:pPr>
            <a:endParaRPr lang="fi-FI" sz="18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TIEKE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A3BB7B-5296-4253-A2ED-C57E166F2EDB}" type="slidenum">
              <a:rPr lang="fi-FI" smtClean="0"/>
              <a:pPr>
                <a:defRPr/>
              </a:pPr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7581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CC81-6D91-4706-AC4F-CDAF6E68B641}" type="datetime1">
              <a:rPr lang="fi-FI" smtClean="0"/>
              <a:pPr/>
              <a:t>2.12.2024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TIEKE  Tietoyhteiskunnan kehittämiskeskus ry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0E68-CE53-4BC4-B7F7-D9B29148B3A3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06690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CC81-6D91-4706-AC4F-CDAF6E68B641}" type="datetime1">
              <a:rPr lang="fi-FI" smtClean="0"/>
              <a:pPr/>
              <a:t>2.12.2024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TIEKE  Tietoyhteiskunnan kehittämiskeskus ry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0E68-CE53-4BC4-B7F7-D9B29148B3A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6477573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CC81-6D91-4706-AC4F-CDAF6E68B641}" type="datetime1">
              <a:rPr lang="fi-FI" smtClean="0"/>
              <a:pPr/>
              <a:t>2.12.2024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TIEKE  Tietoyhteiskunnan kehittämiskeskus ry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0E68-CE53-4BC4-B7F7-D9B29148B3A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6669570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Tieke_pp_loppupalkki_logo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849063"/>
            <a:ext cx="9144000" cy="2008937"/>
          </a:xfrm>
          <a:prstGeom prst="rect">
            <a:avLst/>
          </a:prstGeom>
        </p:spPr>
      </p:pic>
      <p:sp>
        <p:nvSpPr>
          <p:cNvPr id="6" name="Alaotsikko 2"/>
          <p:cNvSpPr>
            <a:spLocks noGrp="1"/>
          </p:cNvSpPr>
          <p:nvPr>
            <p:ph type="subTitle" idx="1"/>
          </p:nvPr>
        </p:nvSpPr>
        <p:spPr>
          <a:xfrm>
            <a:off x="2051720" y="5229200"/>
            <a:ext cx="5904656" cy="1224136"/>
          </a:xfrm>
        </p:spPr>
        <p:txBody>
          <a:bodyPr>
            <a:normAutofit/>
          </a:bodyPr>
          <a:lstStyle>
            <a:lvl1pPr marL="0" indent="0" algn="l" eaLnBrk="1" hangingPunct="1">
              <a:lnSpc>
                <a:spcPct val="90000"/>
              </a:lnSpc>
              <a:buNone/>
              <a:defRPr lang="en-US" sz="2000" b="0" kern="1200" spc="-30" baseline="0" dirty="0" smtClean="0">
                <a:solidFill>
                  <a:schemeClr val="bg2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467543" y="894457"/>
            <a:ext cx="8390707" cy="518319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CC81-6D91-4706-AC4F-CDAF6E68B641}" type="datetime1">
              <a:rPr lang="fi-FI" smtClean="0"/>
              <a:pPr/>
              <a:t>2.12.2024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TIEKE  Tietoyhteiskunnan kehittämiskeskus ry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0E68-CE53-4BC4-B7F7-D9B29148B3A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174915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CC81-6D91-4706-AC4F-CDAF6E68B641}" type="datetime1">
              <a:rPr lang="fi-FI" smtClean="0"/>
              <a:pPr/>
              <a:t>2.12.2024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TIEKE  Tietoyhteiskunnan kehittämiskeskus ry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0E68-CE53-4BC4-B7F7-D9B29148B3A3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431965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CC81-6D91-4706-AC4F-CDAF6E68B641}" type="datetime1">
              <a:rPr lang="fi-FI" smtClean="0"/>
              <a:pPr/>
              <a:t>2.12.2024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TIEKE  Tietoyhteiskunnan kehittämiskeskus ry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0E68-CE53-4BC4-B7F7-D9B29148B3A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1990328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CC81-6D91-4706-AC4F-CDAF6E68B641}" type="datetime1">
              <a:rPr lang="fi-FI" smtClean="0"/>
              <a:pPr/>
              <a:t>2.12.2024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TIEKE  Tietoyhteiskunnan kehittämiskeskus ry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0E68-CE53-4BC4-B7F7-D9B29148B3A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6289333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CC81-6D91-4706-AC4F-CDAF6E68B641}" type="datetime1">
              <a:rPr lang="fi-FI" smtClean="0"/>
              <a:pPr/>
              <a:t>2.12.2024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TIEKE  Tietoyhteiskunnan kehittämiskeskus ry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0E68-CE53-4BC4-B7F7-D9B29148B3A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0108170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3828-35B9-453C-A6A0-93AF8F11EF7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02/12/2024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8AA-53DD-4442-A975-35543FF08037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7480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5CCCC81-6D91-4706-AC4F-CDAF6E68B641}" type="datetime1">
              <a:rPr lang="fi-FI" smtClean="0"/>
              <a:pPr/>
              <a:t>2.12.2024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TIEKE  Tietoyhteiskunnan kehittämiskeskus ry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930E68-CE53-4BC4-B7F7-D9B29148B3A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9521133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CC81-6D91-4706-AC4F-CDAF6E68B641}" type="datetime1">
              <a:rPr lang="fi-FI" smtClean="0"/>
              <a:pPr/>
              <a:t>2.12.2024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TIEKE  Tietoyhteiskunnan kehittämiskeskus ry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0E68-CE53-4BC4-B7F7-D9B29148B3A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75901809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5CCCC81-6D91-4706-AC4F-CDAF6E68B641}" type="datetime1">
              <a:rPr lang="fi-FI" smtClean="0"/>
              <a:pPr/>
              <a:t>2.12.2024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TIEKE  Tietoyhteiskunnan kehittämiskeskus ry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4930E68-CE53-4BC4-B7F7-D9B29148B3A3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23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785" r:id="rId12"/>
  </p:sldLayoutIdLst>
  <p:transition>
    <p:fade/>
  </p:transition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leif.org/assets/components/xbrl-viewer/gleif-annual-report-2018-viewer.signed.signed.signed.signed.xhtml#f-ixv-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3" Type="http://schemas.openxmlformats.org/officeDocument/2006/relationships/image" Target="../media/image9.sv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5" Type="http://schemas.openxmlformats.org/officeDocument/2006/relationships/image" Target="../media/image3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ur04.safelinks.protection.outlook.com/?url=https%3A%2F%2Ffilings.xbrl.org%2F5299007OWYZ6I1E46843%2F2021-12-31%2FESEF%2FDK%2F1%2FPAND-2021-12-31.zip&amp;data=05%7C01%7Cmil%40parseport.com%7C4139728b613b41f92cac08dabb2031be%7C1c752242f6e54167b3542deda924b318%7C0%7C0%7C638028044198200883%7CUnknown%7CTWFpbGZsb3d8eyJWIjoiMC4wLjAwMDAiLCJQIjoiV2luMzIiLCJBTiI6Ik1haWwiLCJXVCI6Mn0%3D%7C3000%7C%7C%7C&amp;sdata=vCkypOFDhZy2PbfFBZyBjKr8qigCpidhPmKLEsxKGes%3D&amp;reserved=0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9.svg"/><Relationship Id="rId18" Type="http://schemas.openxmlformats.org/officeDocument/2006/relationships/image" Target="../media/image40.jpeg"/><Relationship Id="rId3" Type="http://schemas.openxmlformats.org/officeDocument/2006/relationships/image" Target="../media/image25.svg"/><Relationship Id="rId7" Type="http://schemas.openxmlformats.org/officeDocument/2006/relationships/image" Target="../media/image31.svg"/><Relationship Id="rId12" Type="http://schemas.openxmlformats.org/officeDocument/2006/relationships/image" Target="../media/image8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5" Type="http://schemas.openxmlformats.org/officeDocument/2006/relationships/image" Target="../media/image27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Elina.Koskentalo@tieke.f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57EFF-A853-AA42-25BF-61F37730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7000" dirty="0"/>
              <a:t>Digitilinpäätös &amp; kestävyysraportointi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C8EA3-AE83-A842-07D3-98CBB2120D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Elina Koskentalo, XBRL Suomi</a:t>
            </a:r>
          </a:p>
          <a:p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3.12.2024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DB6BC-0C1D-EA23-0F10-6C0A290CA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CC81-6D91-4706-AC4F-CDAF6E68B641}" type="datetime1">
              <a:rPr lang="fi-FI" smtClean="0"/>
              <a:pPr/>
              <a:t>2.12.2024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A9E30-6330-56F9-5A66-0C257A249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599CC-42DD-4BC9-D010-6D78DA1E3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0E68-CE53-4BC4-B7F7-D9B29148B3A3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1862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7EE7B-EC40-3C6C-E7B9-9845C5A00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Mikä ihmeen XHTML?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CF4E9-EC83-8445-01A6-2E123041E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CC81-6D91-4706-AC4F-CDAF6E68B641}" type="datetime1">
              <a:rPr lang="fi-FI" smtClean="0"/>
              <a:pPr/>
              <a:t>2.12.2024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F9DFA-A1C2-C49F-1BD5-4EBFCDAA7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2011E-1438-18BC-336A-726D03256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0E68-CE53-4BC4-B7F7-D9B29148B3A3}" type="slidenum">
              <a:rPr lang="fi-FI" smtClean="0"/>
              <a:pPr/>
              <a:t>2</a:t>
            </a:fld>
            <a:endParaRPr lang="fi-FI" dirty="0"/>
          </a:p>
        </p:txBody>
      </p:sp>
      <p:pic>
        <p:nvPicPr>
          <p:cNvPr id="1026" name="Picture 2" descr="Best free PDF editors 2024: Top picks that cost nothing | PCWorld">
            <a:extLst>
              <a:ext uri="{FF2B5EF4-FFF2-40B4-BE49-F238E27FC236}">
                <a16:creationId xmlns:a16="http://schemas.microsoft.com/office/drawing/2014/main" id="{8BC0924A-9AF3-FFBF-815A-A478E0CA54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54466"/>
            <a:ext cx="1629171" cy="108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9025A2-D710-F9B3-F869-544415C4C7DE}"/>
              </a:ext>
            </a:extLst>
          </p:cNvPr>
          <p:cNvSpPr txBox="1"/>
          <p:nvPr/>
        </p:nvSpPr>
        <p:spPr>
          <a:xfrm>
            <a:off x="4617078" y="2780928"/>
            <a:ext cx="12241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0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CB3A5C-1964-A7F6-1210-D8587AD5831A}"/>
              </a:ext>
            </a:extLst>
          </p:cNvPr>
          <p:cNvSpPr txBox="1"/>
          <p:nvPr/>
        </p:nvSpPr>
        <p:spPr>
          <a:xfrm>
            <a:off x="3536912" y="1728233"/>
            <a:ext cx="38884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5000" dirty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1028" name="Picture 4" descr="XHTML file format variant icon">
            <a:extLst>
              <a:ext uri="{FF2B5EF4-FFF2-40B4-BE49-F238E27FC236}">
                <a16:creationId xmlns:a16="http://schemas.microsoft.com/office/drawing/2014/main" id="{86FFBF8B-EB3E-2282-D826-D580FEE49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232" y="2529374"/>
            <a:ext cx="1631216" cy="163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3F3E56-B3FE-D41C-8C8B-886E51B7A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1011" y="2538196"/>
            <a:ext cx="3690410" cy="1667842"/>
          </a:xfrm>
          <a:prstGeom prst="rect">
            <a:avLst/>
          </a:prstGeom>
        </p:spPr>
      </p:pic>
      <p:pic>
        <p:nvPicPr>
          <p:cNvPr id="1030" name="Picture 6" descr="HTML and XHTML – nature | SEUNGYEON HAN">
            <a:extLst>
              <a:ext uri="{FF2B5EF4-FFF2-40B4-BE49-F238E27FC236}">
                <a16:creationId xmlns:a16="http://schemas.microsoft.com/office/drawing/2014/main" id="{1E8E681E-1565-CEAD-8C4A-44969DEB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39" y="4405555"/>
            <a:ext cx="303847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36E97120-5BDE-DA54-39E9-528D175978C3}"/>
              </a:ext>
            </a:extLst>
          </p:cNvPr>
          <p:cNvSpPr/>
          <p:nvPr/>
        </p:nvSpPr>
        <p:spPr>
          <a:xfrm>
            <a:off x="5748672" y="4863781"/>
            <a:ext cx="3202352" cy="925358"/>
          </a:xfrm>
          <a:prstGeom prst="wedgeEllipseCallout">
            <a:avLst>
              <a:gd name="adj1" fmla="val -66664"/>
              <a:gd name="adj2" fmla="val -9648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Tuttu netistä!</a:t>
            </a:r>
          </a:p>
        </p:txBody>
      </p:sp>
    </p:spTree>
    <p:extLst>
      <p:ext uri="{BB962C8B-B14F-4D97-AF65-F5344CB8AC3E}">
        <p14:creationId xmlns:p14="http://schemas.microsoft.com/office/powerpoint/2010/main" val="242094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Älyä tilinpäätöksiin - </a:t>
            </a:r>
            <a:r>
              <a:rPr lang="fi-FI" dirty="0" err="1"/>
              <a:t>inline</a:t>
            </a:r>
            <a:r>
              <a:rPr lang="fi-FI" dirty="0"/>
              <a:t> XBRL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24.9..2019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29A56-80A6-0041-ADBC-E6A6E7BC3244}" type="slidenum">
              <a:rPr lang="fi-FI" smtClean="0">
                <a:solidFill>
                  <a:srgbClr val="FFFFFF"/>
                </a:solidFill>
              </a:rPr>
              <a:pPr/>
              <a:t>3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F9C064-68E7-44A9-8F7E-E8DBAD309046}"/>
              </a:ext>
            </a:extLst>
          </p:cNvPr>
          <p:cNvSpPr txBox="1"/>
          <p:nvPr/>
        </p:nvSpPr>
        <p:spPr>
          <a:xfrm>
            <a:off x="521550" y="6021288"/>
            <a:ext cx="81549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2"/>
              </a:rPr>
              <a:t>https://www.gleif.org/assets/components/xbrl-viewer/gleif-annual-report-2018-viewer.signed.signed.signed.signed.xhtml#f-ixv-0</a:t>
            </a:r>
            <a:r>
              <a:rPr lang="en-GB" sz="9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151455-3DAA-2EF8-0873-36934AC702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05" r="4436"/>
          <a:stretch/>
        </p:blipFill>
        <p:spPr>
          <a:xfrm>
            <a:off x="781681" y="1945026"/>
            <a:ext cx="4654415" cy="3272587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F66B6284-8DE8-63DA-0E90-32A0E3662881}"/>
              </a:ext>
            </a:extLst>
          </p:cNvPr>
          <p:cNvSpPr/>
          <p:nvPr/>
        </p:nvSpPr>
        <p:spPr>
          <a:xfrm>
            <a:off x="5652121" y="2204864"/>
            <a:ext cx="2714639" cy="1728192"/>
          </a:xfrm>
          <a:prstGeom prst="wedgeEllipseCallout">
            <a:avLst>
              <a:gd name="adj1" fmla="val -56856"/>
              <a:gd name="adj2" fmla="val 6323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Dokumentti näyttää juuri siltä kuin aiemminkin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36F421-1013-43AB-786B-DA1F0BE16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573" y="1994835"/>
            <a:ext cx="7020780" cy="3172967"/>
          </a:xfrm>
          <a:prstGeom prst="rect">
            <a:avLst/>
          </a:prstGeom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DCE78920-2E72-D0F1-2977-3EFA9D76BC36}"/>
              </a:ext>
            </a:extLst>
          </p:cNvPr>
          <p:cNvSpPr/>
          <p:nvPr/>
        </p:nvSpPr>
        <p:spPr>
          <a:xfrm>
            <a:off x="1691680" y="4400558"/>
            <a:ext cx="4176464" cy="1413063"/>
          </a:xfrm>
          <a:prstGeom prst="wedgeEllipseCallout">
            <a:avLst>
              <a:gd name="adj1" fmla="val 53235"/>
              <a:gd name="adj2" fmla="val -5703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XBRL-merkinnät tekevät datasta koneluettavaa ja mahdollistavat myös interaktiivisen sisällön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4E23E46-B21B-48E4-18AD-09C340777D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285" y="1635106"/>
            <a:ext cx="7798201" cy="4178515"/>
          </a:xfrm>
          <a:prstGeom prst="rect">
            <a:avLst/>
          </a:prstGeom>
        </p:spPr>
      </p:pic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64A33CDE-0CBF-A428-006D-2F33ABD4F064}"/>
              </a:ext>
            </a:extLst>
          </p:cNvPr>
          <p:cNvSpPr/>
          <p:nvPr/>
        </p:nvSpPr>
        <p:spPr>
          <a:xfrm>
            <a:off x="332274" y="4719947"/>
            <a:ext cx="3168352" cy="1403594"/>
          </a:xfrm>
          <a:prstGeom prst="wedgeEllipseCallout">
            <a:avLst>
              <a:gd name="adj1" fmla="val 7225"/>
              <a:gd name="adj2" fmla="val -8408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Sähköiset allekirjoitukset lisäävät luottamusta</a:t>
            </a:r>
          </a:p>
        </p:txBody>
      </p:sp>
    </p:spTree>
    <p:extLst>
      <p:ext uri="{BB962C8B-B14F-4D97-AF65-F5344CB8AC3E}">
        <p14:creationId xmlns:p14="http://schemas.microsoft.com/office/powerpoint/2010/main" val="384978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E211F-8891-3B46-6E2C-CCD145135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6F2C0-16BD-2C16-F399-448BB0EBD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raportteja voi tuottaa?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C6F47-4B69-EE98-9081-3C6D86624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CC81-6D91-4706-AC4F-CDAF6E68B641}" type="datetime1">
              <a:rPr lang="fi-FI" smtClean="0"/>
              <a:pPr/>
              <a:t>2.12.2024</a:t>
            </a:fld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73422-AD58-D9DF-9A74-63D45F054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0E68-CE53-4BC4-B7F7-D9B29148B3A3}" type="slidenum">
              <a:rPr lang="fi-FI" smtClean="0"/>
              <a:pPr/>
              <a:t>4</a:t>
            </a:fld>
            <a:endParaRPr lang="fi-FI" dirty="0"/>
          </a:p>
        </p:txBody>
      </p:sp>
      <p:pic>
        <p:nvPicPr>
          <p:cNvPr id="8" name="Graphic 7" descr="Document with solid fill">
            <a:extLst>
              <a:ext uri="{FF2B5EF4-FFF2-40B4-BE49-F238E27FC236}">
                <a16:creationId xmlns:a16="http://schemas.microsoft.com/office/drawing/2014/main" id="{21A8D4B6-07C2-79C2-3E4E-94223CB1D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4423" y="2780928"/>
            <a:ext cx="914400" cy="914400"/>
          </a:xfrm>
          <a:prstGeom prst="rect">
            <a:avLst/>
          </a:prstGeom>
        </p:spPr>
      </p:pic>
      <p:pic>
        <p:nvPicPr>
          <p:cNvPr id="10" name="Graphic 9" descr="Paper with solid fill">
            <a:extLst>
              <a:ext uri="{FF2B5EF4-FFF2-40B4-BE49-F238E27FC236}">
                <a16:creationId xmlns:a16="http://schemas.microsoft.com/office/drawing/2014/main" id="{EB4D3303-E3B3-11C5-F67D-3AC3064065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61456" y="2859606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FCE914-8780-A356-D43A-F3C53820BC1C}"/>
              </a:ext>
            </a:extLst>
          </p:cNvPr>
          <p:cNvSpPr txBox="1"/>
          <p:nvPr/>
        </p:nvSpPr>
        <p:spPr>
          <a:xfrm>
            <a:off x="1131105" y="2090412"/>
            <a:ext cx="3008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fi-FI" dirty="0"/>
              <a:t>”Go </a:t>
            </a:r>
            <a:r>
              <a:rPr lang="fi-FI" dirty="0" err="1"/>
              <a:t>digital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start</a:t>
            </a:r>
            <a:r>
              <a:rPr lang="fi-FI" dirty="0"/>
              <a:t>” – integroidut järjestelmät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B20CB1-17FD-9FE9-C826-700D7401D161}"/>
              </a:ext>
            </a:extLst>
          </p:cNvPr>
          <p:cNvSpPr txBox="1"/>
          <p:nvPr/>
        </p:nvSpPr>
        <p:spPr>
          <a:xfrm>
            <a:off x="5148063" y="2051387"/>
            <a:ext cx="3418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2"/>
            </a:pPr>
            <a:r>
              <a:rPr lang="fi-FI" dirty="0"/>
              <a:t>”Report as </a:t>
            </a:r>
            <a:r>
              <a:rPr lang="fi-FI" dirty="0" err="1"/>
              <a:t>usual</a:t>
            </a:r>
            <a:r>
              <a:rPr lang="fi-FI" dirty="0"/>
              <a:t>, </a:t>
            </a:r>
            <a:r>
              <a:rPr lang="fi-FI" dirty="0" err="1"/>
              <a:t>later</a:t>
            </a:r>
            <a:r>
              <a:rPr lang="fi-FI" dirty="0"/>
              <a:t> </a:t>
            </a:r>
            <a:r>
              <a:rPr lang="fi-FI" dirty="0" err="1"/>
              <a:t>digital</a:t>
            </a:r>
            <a:r>
              <a:rPr lang="fi-FI" dirty="0"/>
              <a:t>” – </a:t>
            </a:r>
            <a:r>
              <a:rPr lang="fi-FI" dirty="0" err="1"/>
              <a:t>bolt</a:t>
            </a:r>
            <a:r>
              <a:rPr lang="fi-FI" dirty="0"/>
              <a:t>-on lähestyminen</a:t>
            </a:r>
            <a:endParaRPr lang="fi-FI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922C83-9CE4-F86C-5C74-DE549109CDCD}"/>
              </a:ext>
            </a:extLst>
          </p:cNvPr>
          <p:cNvSpPr txBox="1"/>
          <p:nvPr/>
        </p:nvSpPr>
        <p:spPr>
          <a:xfrm>
            <a:off x="2560308" y="2996952"/>
            <a:ext cx="3818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b="1" dirty="0"/>
              <a:t>101</a:t>
            </a:r>
          </a:p>
          <a:p>
            <a:r>
              <a:rPr lang="fi-FI" sz="1000" b="1" dirty="0"/>
              <a:t>010</a:t>
            </a:r>
          </a:p>
          <a:p>
            <a:r>
              <a:rPr lang="fi-FI" sz="1000" b="1" dirty="0"/>
              <a:t>101</a:t>
            </a:r>
          </a:p>
        </p:txBody>
      </p:sp>
      <p:pic>
        <p:nvPicPr>
          <p:cNvPr id="7" name="Graphic 6" descr="CheckList with solid fill">
            <a:extLst>
              <a:ext uri="{FF2B5EF4-FFF2-40B4-BE49-F238E27FC236}">
                <a16:creationId xmlns:a16="http://schemas.microsoft.com/office/drawing/2014/main" id="{F30DF04A-4F92-A85D-5972-1D0520130A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07904" y="3990030"/>
            <a:ext cx="792088" cy="79208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1E38D5-92B8-4B5E-AE29-02F795E5D4BE}"/>
              </a:ext>
            </a:extLst>
          </p:cNvPr>
          <p:cNvCxnSpPr>
            <a:cxnSpLocks/>
          </p:cNvCxnSpPr>
          <p:nvPr/>
        </p:nvCxnSpPr>
        <p:spPr>
          <a:xfrm>
            <a:off x="2972783" y="3775564"/>
            <a:ext cx="178104" cy="74616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B9DBDCD-A7C3-9903-8780-16005F10B340}"/>
              </a:ext>
            </a:extLst>
          </p:cNvPr>
          <p:cNvCxnSpPr>
            <a:cxnSpLocks/>
          </p:cNvCxnSpPr>
          <p:nvPr/>
        </p:nvCxnSpPr>
        <p:spPr>
          <a:xfrm flipH="1">
            <a:off x="1819306" y="3609203"/>
            <a:ext cx="483518" cy="66642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9FEAD8E-2390-03BA-0050-BFC1FE95545A}"/>
              </a:ext>
            </a:extLst>
          </p:cNvPr>
          <p:cNvCxnSpPr>
            <a:cxnSpLocks/>
          </p:cNvCxnSpPr>
          <p:nvPr/>
        </p:nvCxnSpPr>
        <p:spPr>
          <a:xfrm flipH="1">
            <a:off x="2361456" y="3782936"/>
            <a:ext cx="212443" cy="78340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39EDAC4-986C-15E1-B2F9-E443A7D8E334}"/>
              </a:ext>
            </a:extLst>
          </p:cNvPr>
          <p:cNvSpPr txBox="1"/>
          <p:nvPr/>
        </p:nvSpPr>
        <p:spPr>
          <a:xfrm>
            <a:off x="1925527" y="4670266"/>
            <a:ext cx="75459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500" b="1" dirty="0">
                <a:solidFill>
                  <a:srgbClr val="F27864"/>
                </a:solidFill>
              </a:rPr>
              <a:t>€ 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C3FB6B9-21F4-B261-63E1-55C8CFACE97D}"/>
              </a:ext>
            </a:extLst>
          </p:cNvPr>
          <p:cNvCxnSpPr>
            <a:cxnSpLocks/>
          </p:cNvCxnSpPr>
          <p:nvPr/>
        </p:nvCxnSpPr>
        <p:spPr>
          <a:xfrm>
            <a:off x="3274951" y="3712709"/>
            <a:ext cx="480462" cy="49826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29" descr="Arrow circle with solid fill">
            <a:extLst>
              <a:ext uri="{FF2B5EF4-FFF2-40B4-BE49-F238E27FC236}">
                <a16:creationId xmlns:a16="http://schemas.microsoft.com/office/drawing/2014/main" id="{61518160-8F3F-A5CB-B4B4-2B8636EBF3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53944" y="4564434"/>
            <a:ext cx="670248" cy="670248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C5887DC-6163-D965-8BF3-1C0862448361}"/>
              </a:ext>
            </a:extLst>
          </p:cNvPr>
          <p:cNvCxnSpPr>
            <a:cxnSpLocks/>
          </p:cNvCxnSpPr>
          <p:nvPr/>
        </p:nvCxnSpPr>
        <p:spPr>
          <a:xfrm>
            <a:off x="6996382" y="3754559"/>
            <a:ext cx="307003" cy="62513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33" descr="Arrow circle with solid fill">
            <a:extLst>
              <a:ext uri="{FF2B5EF4-FFF2-40B4-BE49-F238E27FC236}">
                <a16:creationId xmlns:a16="http://schemas.microsoft.com/office/drawing/2014/main" id="{046CFD99-0609-92B6-AC9E-16DDBE9E1D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72164" y="4379695"/>
            <a:ext cx="670248" cy="670248"/>
          </a:xfrm>
          <a:prstGeom prst="rect">
            <a:avLst/>
          </a:prstGeom>
        </p:spPr>
      </p:pic>
      <p:pic>
        <p:nvPicPr>
          <p:cNvPr id="36" name="Graphic 35" descr="Clipboard Mixed with solid fill">
            <a:extLst>
              <a:ext uri="{FF2B5EF4-FFF2-40B4-BE49-F238E27FC236}">
                <a16:creationId xmlns:a16="http://schemas.microsoft.com/office/drawing/2014/main" id="{DB155E2E-2180-C7D6-63CB-F88EBD0AAF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826894" y="3665902"/>
            <a:ext cx="740081" cy="740081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EDC0FB5-E8E2-EF24-2FA1-22CE6BE254C7}"/>
              </a:ext>
            </a:extLst>
          </p:cNvPr>
          <p:cNvCxnSpPr>
            <a:cxnSpLocks/>
          </p:cNvCxnSpPr>
          <p:nvPr/>
        </p:nvCxnSpPr>
        <p:spPr>
          <a:xfrm>
            <a:off x="7249616" y="3525182"/>
            <a:ext cx="661166" cy="32554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miley Face 38">
            <a:extLst>
              <a:ext uri="{FF2B5EF4-FFF2-40B4-BE49-F238E27FC236}">
                <a16:creationId xmlns:a16="http://schemas.microsoft.com/office/drawing/2014/main" id="{AC419AF3-6989-A447-705E-156843D7B19D}"/>
              </a:ext>
            </a:extLst>
          </p:cNvPr>
          <p:cNvSpPr/>
          <p:nvPr/>
        </p:nvSpPr>
        <p:spPr>
          <a:xfrm>
            <a:off x="5436096" y="4054342"/>
            <a:ext cx="518914" cy="516461"/>
          </a:xfrm>
          <a:prstGeom prst="smileyFace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1" name="Graphic 40" descr="Stopwatch 75% with solid fill">
            <a:extLst>
              <a:ext uri="{FF2B5EF4-FFF2-40B4-BE49-F238E27FC236}">
                <a16:creationId xmlns:a16="http://schemas.microsoft.com/office/drawing/2014/main" id="{D1FF9C5C-0015-6656-0E9C-E2889F5E4B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131276" y="4387029"/>
            <a:ext cx="687830" cy="687830"/>
          </a:xfrm>
          <a:prstGeom prst="rect">
            <a:avLst/>
          </a:prstGeom>
        </p:spPr>
      </p:pic>
      <p:pic>
        <p:nvPicPr>
          <p:cNvPr id="43" name="Graphic 42" descr="Stopwatch 25% with solid fill">
            <a:extLst>
              <a:ext uri="{FF2B5EF4-FFF2-40B4-BE49-F238E27FC236}">
                <a16:creationId xmlns:a16="http://schemas.microsoft.com/office/drawing/2014/main" id="{701939FD-EBCC-E5BC-A21A-39D7AA3A884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266853" y="4141267"/>
            <a:ext cx="640851" cy="640851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BAB93C9-2C35-C2C7-C8E7-58126FAD2F99}"/>
              </a:ext>
            </a:extLst>
          </p:cNvPr>
          <p:cNvCxnSpPr>
            <a:cxnSpLocks/>
          </p:cNvCxnSpPr>
          <p:nvPr/>
        </p:nvCxnSpPr>
        <p:spPr>
          <a:xfrm flipH="1">
            <a:off x="6429241" y="3780847"/>
            <a:ext cx="118548" cy="5317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435DAEA-145C-14B8-8294-F537D062F51C}"/>
              </a:ext>
            </a:extLst>
          </p:cNvPr>
          <p:cNvCxnSpPr>
            <a:cxnSpLocks/>
          </p:cNvCxnSpPr>
          <p:nvPr/>
        </p:nvCxnSpPr>
        <p:spPr>
          <a:xfrm flipH="1">
            <a:off x="5861699" y="3674402"/>
            <a:ext cx="371931" cy="36154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66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  <p:bldP spid="25" grpId="0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B7CBC-128A-8AEE-11AA-756B290FF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3C7D8-5EF3-B33E-4E37-BF82DBAB7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Useamman taksonomian käyttö yhtäaikaisesti</a:t>
            </a:r>
          </a:p>
        </p:txBody>
      </p:sp>
      <p:pic>
        <p:nvPicPr>
          <p:cNvPr id="9" name="Graphic 8" descr="Document with solid fill">
            <a:extLst>
              <a:ext uri="{FF2B5EF4-FFF2-40B4-BE49-F238E27FC236}">
                <a16:creationId xmlns:a16="http://schemas.microsoft.com/office/drawing/2014/main" id="{C79241A1-7197-FA0F-88EF-54C048A05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960" y="2158411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A889BC-25B3-3499-0E7F-0A17452F3F2E}"/>
              </a:ext>
            </a:extLst>
          </p:cNvPr>
          <p:cNvSpPr txBox="1"/>
          <p:nvPr/>
        </p:nvSpPr>
        <p:spPr>
          <a:xfrm>
            <a:off x="467544" y="315783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ESEF-tilinpäätös</a:t>
            </a:r>
          </a:p>
        </p:txBody>
      </p:sp>
      <p:sp>
        <p:nvSpPr>
          <p:cNvPr id="11" name="Rectangle: Folded Corner 10">
            <a:extLst>
              <a:ext uri="{FF2B5EF4-FFF2-40B4-BE49-F238E27FC236}">
                <a16:creationId xmlns:a16="http://schemas.microsoft.com/office/drawing/2014/main" id="{75C6FA4B-09E2-B278-4764-BFB792589385}"/>
              </a:ext>
            </a:extLst>
          </p:cNvPr>
          <p:cNvSpPr/>
          <p:nvPr/>
        </p:nvSpPr>
        <p:spPr>
          <a:xfrm>
            <a:off x="681256" y="4869160"/>
            <a:ext cx="1372776" cy="1152251"/>
          </a:xfrm>
          <a:prstGeom prst="foldedCorne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ESEF-taksonomia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01BF96C-6E94-F498-7599-91CE0415DD2C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1315674" y="3527171"/>
            <a:ext cx="51970" cy="12389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 descr="Document with solid fill">
            <a:extLst>
              <a:ext uri="{FF2B5EF4-FFF2-40B4-BE49-F238E27FC236}">
                <a16:creationId xmlns:a16="http://schemas.microsoft.com/office/drawing/2014/main" id="{CDF6348A-3A97-829B-59C5-CD07E0A30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45716" y="2158411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6DED8D4-40C6-E4DD-96DF-6B125314A5AF}"/>
              </a:ext>
            </a:extLst>
          </p:cNvPr>
          <p:cNvSpPr txBox="1"/>
          <p:nvPr/>
        </p:nvSpPr>
        <p:spPr>
          <a:xfrm>
            <a:off x="2088274" y="3157839"/>
            <a:ext cx="2108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ESEF-tilinpäätös ja kestävyysraportointi</a:t>
            </a:r>
          </a:p>
        </p:txBody>
      </p:sp>
      <p:pic>
        <p:nvPicPr>
          <p:cNvPr id="16" name="Graphic 15" descr="Document with solid fill">
            <a:extLst>
              <a:ext uri="{FF2B5EF4-FFF2-40B4-BE49-F238E27FC236}">
                <a16:creationId xmlns:a16="http://schemas.microsoft.com/office/drawing/2014/main" id="{82D8E659-F424-7393-21F9-64483798D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95124" y="2158411"/>
            <a:ext cx="914400" cy="914400"/>
          </a:xfrm>
          <a:prstGeom prst="rect">
            <a:avLst/>
          </a:prstGeom>
        </p:spPr>
      </p:pic>
      <p:pic>
        <p:nvPicPr>
          <p:cNvPr id="18" name="Graphic 17" descr="Folder outline">
            <a:extLst>
              <a:ext uri="{FF2B5EF4-FFF2-40B4-BE49-F238E27FC236}">
                <a16:creationId xmlns:a16="http://schemas.microsoft.com/office/drawing/2014/main" id="{1C0EC3B0-9361-82F8-42E3-92B62D3082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7544" y="1484784"/>
            <a:ext cx="1696261" cy="2114395"/>
          </a:xfrm>
          <a:prstGeom prst="rect">
            <a:avLst/>
          </a:prstGeom>
        </p:spPr>
      </p:pic>
      <p:pic>
        <p:nvPicPr>
          <p:cNvPr id="19" name="Graphic 18" descr="Folder outline">
            <a:extLst>
              <a:ext uri="{FF2B5EF4-FFF2-40B4-BE49-F238E27FC236}">
                <a16:creationId xmlns:a16="http://schemas.microsoft.com/office/drawing/2014/main" id="{34CAEBC0-4754-AF43-FDB3-B83BA63FDF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51720" y="1484784"/>
            <a:ext cx="2359188" cy="2114395"/>
          </a:xfrm>
          <a:prstGeom prst="rect">
            <a:avLst/>
          </a:prstGeom>
        </p:spPr>
      </p:pic>
      <p:sp>
        <p:nvSpPr>
          <p:cNvPr id="20" name="Rectangle: Folded Corner 19">
            <a:extLst>
              <a:ext uri="{FF2B5EF4-FFF2-40B4-BE49-F238E27FC236}">
                <a16:creationId xmlns:a16="http://schemas.microsoft.com/office/drawing/2014/main" id="{CF7B5B6E-7510-B957-0D90-2853C05153AC}"/>
              </a:ext>
            </a:extLst>
          </p:cNvPr>
          <p:cNvSpPr/>
          <p:nvPr/>
        </p:nvSpPr>
        <p:spPr>
          <a:xfrm>
            <a:off x="2602681" y="4869160"/>
            <a:ext cx="1372776" cy="1152251"/>
          </a:xfrm>
          <a:prstGeom prst="foldedCorne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ESRS-taksonomia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C8513FE-BEB1-1DD1-4C7F-3567286B390E}"/>
              </a:ext>
            </a:extLst>
          </p:cNvPr>
          <p:cNvCxnSpPr>
            <a:cxnSpLocks/>
          </p:cNvCxnSpPr>
          <p:nvPr/>
        </p:nvCxnSpPr>
        <p:spPr>
          <a:xfrm flipV="1">
            <a:off x="3332124" y="3758693"/>
            <a:ext cx="0" cy="10074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10236CB-CF42-32D7-2135-CD2D70F8E48C}"/>
              </a:ext>
            </a:extLst>
          </p:cNvPr>
          <p:cNvCxnSpPr>
            <a:cxnSpLocks/>
          </p:cNvCxnSpPr>
          <p:nvPr/>
        </p:nvCxnSpPr>
        <p:spPr>
          <a:xfrm flipV="1">
            <a:off x="1404199" y="3764618"/>
            <a:ext cx="700743" cy="10015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29" descr="Document with solid fill">
            <a:extLst>
              <a:ext uri="{FF2B5EF4-FFF2-40B4-BE49-F238E27FC236}">
                <a16:creationId xmlns:a16="http://schemas.microsoft.com/office/drawing/2014/main" id="{262FC5F3-844D-1FF4-138A-7676C7249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79016" y="2184574"/>
            <a:ext cx="914400" cy="9144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76F4BF2-6138-D1F9-5DF4-240A13ED967E}"/>
              </a:ext>
            </a:extLst>
          </p:cNvPr>
          <p:cNvSpPr txBox="1"/>
          <p:nvPr/>
        </p:nvSpPr>
        <p:spPr>
          <a:xfrm>
            <a:off x="4345027" y="3202950"/>
            <a:ext cx="3611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ESEF-tilinpäätös ja kestävyysraportointi ja emoyhtiön tilinpäätös</a:t>
            </a:r>
          </a:p>
        </p:txBody>
      </p:sp>
      <p:pic>
        <p:nvPicPr>
          <p:cNvPr id="32" name="Graphic 31" descr="Document with solid fill">
            <a:extLst>
              <a:ext uri="{FF2B5EF4-FFF2-40B4-BE49-F238E27FC236}">
                <a16:creationId xmlns:a16="http://schemas.microsoft.com/office/drawing/2014/main" id="{3A6DF3C9-ED37-4BF2-057F-861206CE6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28424" y="2184574"/>
            <a:ext cx="914400" cy="914400"/>
          </a:xfrm>
          <a:prstGeom prst="rect">
            <a:avLst/>
          </a:prstGeom>
        </p:spPr>
      </p:pic>
      <p:pic>
        <p:nvPicPr>
          <p:cNvPr id="33" name="Graphic 32" descr="Folder outline">
            <a:extLst>
              <a:ext uri="{FF2B5EF4-FFF2-40B4-BE49-F238E27FC236}">
                <a16:creationId xmlns:a16="http://schemas.microsoft.com/office/drawing/2014/main" id="{4050740A-3E60-2394-F06F-DB49EDC665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85020" y="1510947"/>
            <a:ext cx="2931670" cy="2114395"/>
          </a:xfrm>
          <a:prstGeom prst="rect">
            <a:avLst/>
          </a:prstGeom>
        </p:spPr>
      </p:pic>
      <p:pic>
        <p:nvPicPr>
          <p:cNvPr id="38" name="Graphic 37" descr="Document with solid fill">
            <a:extLst>
              <a:ext uri="{FF2B5EF4-FFF2-40B4-BE49-F238E27FC236}">
                <a16:creationId xmlns:a16="http://schemas.microsoft.com/office/drawing/2014/main" id="{62A08676-7ED2-B226-AB60-F10DA3B265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52120" y="2180723"/>
            <a:ext cx="914400" cy="914400"/>
          </a:xfrm>
          <a:prstGeom prst="rect">
            <a:avLst/>
          </a:prstGeom>
        </p:spPr>
      </p:pic>
      <p:sp>
        <p:nvSpPr>
          <p:cNvPr id="39" name="Rectangle: Folded Corner 38">
            <a:extLst>
              <a:ext uri="{FF2B5EF4-FFF2-40B4-BE49-F238E27FC236}">
                <a16:creationId xmlns:a16="http://schemas.microsoft.com/office/drawing/2014/main" id="{23837D5D-3B35-5ED0-96A9-B6E66233D8CB}"/>
              </a:ext>
            </a:extLst>
          </p:cNvPr>
          <p:cNvSpPr/>
          <p:nvPr/>
        </p:nvSpPr>
        <p:spPr>
          <a:xfrm>
            <a:off x="4864467" y="4840577"/>
            <a:ext cx="1372776" cy="1152251"/>
          </a:xfrm>
          <a:prstGeom prst="foldedCorne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SBR-taksonomia</a:t>
            </a:r>
          </a:p>
          <a:p>
            <a:pPr algn="ctr"/>
            <a:r>
              <a:rPr lang="fi-FI" dirty="0"/>
              <a:t>(PRH)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4CC2FFF-54D4-2240-E8FF-D6103C9E1F03}"/>
              </a:ext>
            </a:extLst>
          </p:cNvPr>
          <p:cNvCxnSpPr>
            <a:cxnSpLocks/>
          </p:cNvCxnSpPr>
          <p:nvPr/>
        </p:nvCxnSpPr>
        <p:spPr>
          <a:xfrm flipV="1">
            <a:off x="5652120" y="4103235"/>
            <a:ext cx="0" cy="6629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8CE69FC-D655-1DC2-01E4-EF7A2E780117}"/>
              </a:ext>
            </a:extLst>
          </p:cNvPr>
          <p:cNvCxnSpPr>
            <a:cxnSpLocks/>
          </p:cNvCxnSpPr>
          <p:nvPr/>
        </p:nvCxnSpPr>
        <p:spPr>
          <a:xfrm flipV="1">
            <a:off x="1937473" y="4202591"/>
            <a:ext cx="2898743" cy="5945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0D00418-6634-C28F-2E92-2C5D847C80BC}"/>
              </a:ext>
            </a:extLst>
          </p:cNvPr>
          <p:cNvCxnSpPr>
            <a:cxnSpLocks/>
          </p:cNvCxnSpPr>
          <p:nvPr/>
        </p:nvCxnSpPr>
        <p:spPr>
          <a:xfrm flipV="1">
            <a:off x="3656895" y="4202591"/>
            <a:ext cx="1603656" cy="6374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Graphic 47" descr="Document with solid fill">
            <a:extLst>
              <a:ext uri="{FF2B5EF4-FFF2-40B4-BE49-F238E27FC236}">
                <a16:creationId xmlns:a16="http://schemas.microsoft.com/office/drawing/2014/main" id="{0CB5C1A5-FF7F-D8A8-C2F3-C0B9CF0883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97933" y="2196162"/>
            <a:ext cx="914400" cy="914400"/>
          </a:xfrm>
          <a:prstGeom prst="rect">
            <a:avLst/>
          </a:prstGeom>
        </p:spPr>
      </p:pic>
      <p:pic>
        <p:nvPicPr>
          <p:cNvPr id="49" name="Graphic 48" descr="Document with solid fill">
            <a:extLst>
              <a:ext uri="{FF2B5EF4-FFF2-40B4-BE49-F238E27FC236}">
                <a16:creationId xmlns:a16="http://schemas.microsoft.com/office/drawing/2014/main" id="{F8021C2B-702E-2C2C-9A26-E0BAD4AA45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102389" y="2187841"/>
            <a:ext cx="914400" cy="914400"/>
          </a:xfrm>
          <a:prstGeom prst="rect">
            <a:avLst/>
          </a:prstGeom>
        </p:spPr>
      </p:pic>
      <p:pic>
        <p:nvPicPr>
          <p:cNvPr id="50" name="Graphic 49" descr="Document with solid fill">
            <a:extLst>
              <a:ext uri="{FF2B5EF4-FFF2-40B4-BE49-F238E27FC236}">
                <a16:creationId xmlns:a16="http://schemas.microsoft.com/office/drawing/2014/main" id="{70441932-F932-3EB7-C551-8F82B663ABD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661605" y="2918224"/>
            <a:ext cx="914400" cy="914400"/>
          </a:xfrm>
          <a:prstGeom prst="rect">
            <a:avLst/>
          </a:prstGeom>
        </p:spPr>
      </p:pic>
      <p:sp>
        <p:nvSpPr>
          <p:cNvPr id="52" name="Rectangle: Folded Corner 51">
            <a:extLst>
              <a:ext uri="{FF2B5EF4-FFF2-40B4-BE49-F238E27FC236}">
                <a16:creationId xmlns:a16="http://schemas.microsoft.com/office/drawing/2014/main" id="{7B2A0E11-44CF-C92E-E4C7-D70F37182E38}"/>
              </a:ext>
            </a:extLst>
          </p:cNvPr>
          <p:cNvSpPr/>
          <p:nvPr/>
        </p:nvSpPr>
        <p:spPr>
          <a:xfrm>
            <a:off x="7178142" y="4845442"/>
            <a:ext cx="1700464" cy="1152251"/>
          </a:xfrm>
          <a:prstGeom prst="foldedCorne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/>
              <a:t>Staksonomia</a:t>
            </a:r>
            <a:r>
              <a:rPr lang="fi-FI" dirty="0"/>
              <a:t> (Suomen tilintarkastajat)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B7E9FD0-73F8-111E-E080-D95010F297CE}"/>
              </a:ext>
            </a:extLst>
          </p:cNvPr>
          <p:cNvCxnSpPr>
            <a:cxnSpLocks/>
          </p:cNvCxnSpPr>
          <p:nvPr/>
        </p:nvCxnSpPr>
        <p:spPr>
          <a:xfrm flipV="1">
            <a:off x="8758455" y="3861048"/>
            <a:ext cx="0" cy="7290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5E3A124E-6DA2-372E-B921-4C3E1F1761B4}"/>
              </a:ext>
            </a:extLst>
          </p:cNvPr>
          <p:cNvSpPr txBox="1"/>
          <p:nvPr/>
        </p:nvSpPr>
        <p:spPr>
          <a:xfrm>
            <a:off x="6732240" y="2541981"/>
            <a:ext cx="451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/>
              <a:t>+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8164A43-0153-864A-DA36-E3971C32784F}"/>
              </a:ext>
            </a:extLst>
          </p:cNvPr>
          <p:cNvSpPr txBox="1"/>
          <p:nvPr/>
        </p:nvSpPr>
        <p:spPr>
          <a:xfrm>
            <a:off x="6150700" y="3854637"/>
            <a:ext cx="2435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Tilintarkastus-, ESEF- ja kestävyysraportin </a:t>
            </a:r>
          </a:p>
          <a:p>
            <a:r>
              <a:rPr lang="fi-FI" dirty="0"/>
              <a:t>varmennusraportit</a:t>
            </a:r>
          </a:p>
        </p:txBody>
      </p:sp>
    </p:spTree>
    <p:extLst>
      <p:ext uri="{BB962C8B-B14F-4D97-AF65-F5344CB8AC3E}">
        <p14:creationId xmlns:p14="http://schemas.microsoft.com/office/powerpoint/2010/main" val="263651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5" grpId="0"/>
      <p:bldP spid="20" grpId="0" animBg="1"/>
      <p:bldP spid="31" grpId="0"/>
      <p:bldP spid="39" grpId="0" animBg="1"/>
      <p:bldP spid="52" grpId="0" animBg="1"/>
      <p:bldP spid="61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C392D-0BF3-49C5-C8DA-D76EC9E38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CC81-6D91-4706-AC4F-CDAF6E68B641}" type="datetime1">
              <a:rPr lang="fi-FI" smtClean="0"/>
              <a:pPr/>
              <a:t>2.12.2024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FE298-F9EF-A883-D650-4C79504BB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9FEE2-F8EF-0417-7B38-67D6C216D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0E68-CE53-4BC4-B7F7-D9B29148B3A3}" type="slidenum">
              <a:rPr lang="fi-FI" smtClean="0"/>
              <a:pPr/>
              <a:t>6</a:t>
            </a:fld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71AC41-9BFF-5950-03F1-CA798C18A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81856"/>
            <a:ext cx="6549492" cy="29151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534104-0551-788C-9382-D764B454A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2780928"/>
            <a:ext cx="5292080" cy="241248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E7C7BC7-B999-2CC6-181B-1186D6B9F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353" y="2866410"/>
            <a:ext cx="3448929" cy="35149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i-FI" dirty="0"/>
          </a:p>
          <a:p>
            <a:pPr>
              <a:buFont typeface="Wingdings" panose="05000000000000000000" pitchFamily="2" charset="2"/>
              <a:buChar char="§"/>
            </a:pPr>
            <a:r>
              <a:rPr lang="fi-FI" dirty="0" err="1"/>
              <a:t>Inline</a:t>
            </a:r>
            <a:r>
              <a:rPr lang="fi-FI" dirty="0"/>
              <a:t> XBRL-dokumentissa voi olla useammalla taksonomialla merkittyjä tietoja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Esimerkkinä ohessa tanskalaisen </a:t>
            </a:r>
            <a:r>
              <a:rPr lang="fi-FI" dirty="0">
                <a:hlinkClick r:id="rId4"/>
              </a:rPr>
              <a:t>Pandora</a:t>
            </a:r>
            <a:r>
              <a:rPr lang="fi-FI" dirty="0"/>
              <a:t>-yhtiön ESEF-raportti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dirty="0"/>
              <a:t>ESEF-sisältö (IFRS-taksonomia) yllä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dirty="0"/>
              <a:t>Tanskan GAAP-taksonomia oikealla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Lähde: </a:t>
            </a:r>
            <a:r>
              <a:rPr lang="fi-FI" dirty="0" err="1"/>
              <a:t>Parseport</a:t>
            </a:r>
            <a:r>
              <a:rPr lang="fi-FI" dirty="0"/>
              <a:t> ”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Inspector</a:t>
            </a:r>
            <a:r>
              <a:rPr lang="fi-FI" dirty="0"/>
              <a:t>”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6BCE4B0-0102-2DB1-586F-4D95D6C5C066}"/>
              </a:ext>
            </a:extLst>
          </p:cNvPr>
          <p:cNvCxnSpPr>
            <a:cxnSpLocks/>
          </p:cNvCxnSpPr>
          <p:nvPr/>
        </p:nvCxnSpPr>
        <p:spPr>
          <a:xfrm>
            <a:off x="3419872" y="1412776"/>
            <a:ext cx="2574032" cy="10081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77D08AD-953E-22E2-2C50-C0FEC10BA4F5}"/>
              </a:ext>
            </a:extLst>
          </p:cNvPr>
          <p:cNvCxnSpPr>
            <a:cxnSpLocks/>
          </p:cNvCxnSpPr>
          <p:nvPr/>
        </p:nvCxnSpPr>
        <p:spPr>
          <a:xfrm>
            <a:off x="5652120" y="3933056"/>
            <a:ext cx="2088232" cy="9224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864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Document with solid fill">
            <a:extLst>
              <a:ext uri="{FF2B5EF4-FFF2-40B4-BE49-F238E27FC236}">
                <a16:creationId xmlns:a16="http://schemas.microsoft.com/office/drawing/2014/main" id="{07755FB4-5985-DB56-D760-56E0FBB0F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3949" y="2525233"/>
            <a:ext cx="502059" cy="502059"/>
          </a:xfrm>
          <a:prstGeom prst="rect">
            <a:avLst/>
          </a:prstGeom>
        </p:spPr>
      </p:pic>
      <p:pic>
        <p:nvPicPr>
          <p:cNvPr id="11" name="Graphic 10" descr="Document with solid fill">
            <a:extLst>
              <a:ext uri="{FF2B5EF4-FFF2-40B4-BE49-F238E27FC236}">
                <a16:creationId xmlns:a16="http://schemas.microsoft.com/office/drawing/2014/main" id="{57B69C98-74D8-2FCB-40BD-4F95241C34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08069" y="2525232"/>
            <a:ext cx="502059" cy="502059"/>
          </a:xfrm>
          <a:prstGeom prst="rect">
            <a:avLst/>
          </a:prstGeom>
        </p:spPr>
      </p:pic>
      <p:pic>
        <p:nvPicPr>
          <p:cNvPr id="12" name="Graphic 11" descr="Document with solid fill">
            <a:extLst>
              <a:ext uri="{FF2B5EF4-FFF2-40B4-BE49-F238E27FC236}">
                <a16:creationId xmlns:a16="http://schemas.microsoft.com/office/drawing/2014/main" id="{7E212CE5-9189-C060-7869-DFAEC8C660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37082" y="2295087"/>
            <a:ext cx="502059" cy="502059"/>
          </a:xfrm>
          <a:prstGeom prst="rect">
            <a:avLst/>
          </a:prstGeom>
        </p:spPr>
      </p:pic>
      <p:pic>
        <p:nvPicPr>
          <p:cNvPr id="13" name="Graphic 12" descr="Document with solid fill">
            <a:extLst>
              <a:ext uri="{FF2B5EF4-FFF2-40B4-BE49-F238E27FC236}">
                <a16:creationId xmlns:a16="http://schemas.microsoft.com/office/drawing/2014/main" id="{BA7C9AA2-67C3-50A2-2C40-EC4D9920E6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89821" y="2301805"/>
            <a:ext cx="502059" cy="502059"/>
          </a:xfrm>
          <a:prstGeom prst="rect">
            <a:avLst/>
          </a:prstGeom>
        </p:spPr>
      </p:pic>
      <p:pic>
        <p:nvPicPr>
          <p:cNvPr id="14" name="Graphic 13" descr="Document with solid fill">
            <a:extLst>
              <a:ext uri="{FF2B5EF4-FFF2-40B4-BE49-F238E27FC236}">
                <a16:creationId xmlns:a16="http://schemas.microsoft.com/office/drawing/2014/main" id="{72D2BEDB-55A1-5556-7534-F1DF6A4F1A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05618" y="2782925"/>
            <a:ext cx="502059" cy="5020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4D7881-2A32-AD6B-28C3-F5510AEAF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Avoimia asioita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6A919-6157-B4A8-307F-5A3632B6E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CC81-6D91-4706-AC4F-CDAF6E68B641}" type="datetime1">
              <a:rPr lang="fi-FI" smtClean="0"/>
              <a:pPr/>
              <a:t>2.12.2024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8D902-2572-AB10-AEBF-3F7C4A494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FDC13-345F-429C-450A-433772F8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0E68-CE53-4BC4-B7F7-D9B29148B3A3}" type="slidenum">
              <a:rPr lang="fi-FI" smtClean="0"/>
              <a:pPr/>
              <a:t>7</a:t>
            </a:fld>
            <a:endParaRPr lang="fi-FI" dirty="0"/>
          </a:p>
        </p:txBody>
      </p:sp>
      <p:pic>
        <p:nvPicPr>
          <p:cNvPr id="7" name="Graphic 6" descr="Document with solid fill">
            <a:extLst>
              <a:ext uri="{FF2B5EF4-FFF2-40B4-BE49-F238E27FC236}">
                <a16:creationId xmlns:a16="http://schemas.microsoft.com/office/drawing/2014/main" id="{02471E4D-601F-A88D-A731-DFF932E8CB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79829" y="2525233"/>
            <a:ext cx="502059" cy="502059"/>
          </a:xfrm>
          <a:prstGeom prst="rect">
            <a:avLst/>
          </a:prstGeom>
        </p:spPr>
      </p:pic>
      <p:pic>
        <p:nvPicPr>
          <p:cNvPr id="10" name="Graphic 9" descr="Folder outline">
            <a:extLst>
              <a:ext uri="{FF2B5EF4-FFF2-40B4-BE49-F238E27FC236}">
                <a16:creationId xmlns:a16="http://schemas.microsoft.com/office/drawing/2014/main" id="{36C91497-C4A2-BABC-333B-E2CB73306E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71600" y="1673322"/>
            <a:ext cx="1671398" cy="2114395"/>
          </a:xfrm>
          <a:prstGeom prst="rect">
            <a:avLst/>
          </a:prstGeom>
        </p:spPr>
      </p:pic>
      <p:pic>
        <p:nvPicPr>
          <p:cNvPr id="3" name="Picture 2" descr="Businessman finger on lip">
            <a:extLst>
              <a:ext uri="{FF2B5EF4-FFF2-40B4-BE49-F238E27FC236}">
                <a16:creationId xmlns:a16="http://schemas.microsoft.com/office/drawing/2014/main" id="{C39AC1E7-2D42-B7BA-94AE-0766B52DEE7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385" y="2441066"/>
            <a:ext cx="1014366" cy="2924944"/>
          </a:xfrm>
          <a:prstGeom prst="rect">
            <a:avLst/>
          </a:prstGeom>
        </p:spPr>
      </p:pic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FC9E43B1-4514-29F3-2089-2956F5B79988}"/>
              </a:ext>
            </a:extLst>
          </p:cNvPr>
          <p:cNvSpPr/>
          <p:nvPr/>
        </p:nvSpPr>
        <p:spPr>
          <a:xfrm>
            <a:off x="6073060" y="1901006"/>
            <a:ext cx="2246381" cy="1080120"/>
          </a:xfrm>
          <a:prstGeom prst="cloudCallout">
            <a:avLst>
              <a:gd name="adj1" fmla="val -87100"/>
              <a:gd name="adj2" fmla="val 11062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Mitä eri raportteja on yhdessä?</a:t>
            </a:r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270771F7-4C2F-BA3B-ECF4-281C735085DC}"/>
              </a:ext>
            </a:extLst>
          </p:cNvPr>
          <p:cNvSpPr/>
          <p:nvPr/>
        </p:nvSpPr>
        <p:spPr>
          <a:xfrm>
            <a:off x="323528" y="2701431"/>
            <a:ext cx="3209074" cy="2172573"/>
          </a:xfrm>
          <a:prstGeom prst="cloudCallout">
            <a:avLst>
              <a:gd name="adj1" fmla="val 57514"/>
              <a:gd name="adj2" fmla="val -4044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Milloin digitaalisuusvaade tulee ja mitä kaikkea pitää olla rakenteisena?</a:t>
            </a:r>
          </a:p>
        </p:txBody>
      </p:sp>
      <p:pic>
        <p:nvPicPr>
          <p:cNvPr id="18" name="Picture 8" descr="upload.wikimedia.org/wikipedia/commons/thumb/8/84/...">
            <a:extLst>
              <a:ext uri="{FF2B5EF4-FFF2-40B4-BE49-F238E27FC236}">
                <a16:creationId xmlns:a16="http://schemas.microsoft.com/office/drawing/2014/main" id="{DE67CCDE-6BCB-6DCD-1025-8DD548640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095" y="1814152"/>
            <a:ext cx="1531532" cy="105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Uusi kaupparekisterijärjestelmä lyhentää PRH:n käsittelyaikoja | ite wiki">
            <a:extLst>
              <a:ext uri="{FF2B5EF4-FFF2-40B4-BE49-F238E27FC236}">
                <a16:creationId xmlns:a16="http://schemas.microsoft.com/office/drawing/2014/main" id="{5AFF1D3C-C6E1-9808-9722-EE97671F0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907" y="4315834"/>
            <a:ext cx="1572720" cy="117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7FAE7558-116C-5D61-7426-E703E49B7A51}"/>
              </a:ext>
            </a:extLst>
          </p:cNvPr>
          <p:cNvSpPr/>
          <p:nvPr/>
        </p:nvSpPr>
        <p:spPr>
          <a:xfrm>
            <a:off x="4860032" y="2918641"/>
            <a:ext cx="4196402" cy="1226317"/>
          </a:xfrm>
          <a:prstGeom prst="wedgeEllipseCallout">
            <a:avLst>
              <a:gd name="adj1" fmla="val 48071"/>
              <a:gd name="adj2" fmla="val -8102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Kestävyysraportoinnin osalta Euroopan komissio/ESMA päättää. Kansallisen lainsäädännön osalta PRH.</a:t>
            </a:r>
          </a:p>
        </p:txBody>
      </p:sp>
    </p:spTree>
    <p:extLst>
      <p:ext uri="{BB962C8B-B14F-4D97-AF65-F5344CB8AC3E}">
        <p14:creationId xmlns:p14="http://schemas.microsoft.com/office/powerpoint/2010/main" val="347132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0.04201 0.003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18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L -0.08177 0.0030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7" y="13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-0.16233 0.037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187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-0.20278 0.0335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9" y="166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-0.18281 -0.036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9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29BBE-B192-7857-7906-73DA9A6FA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Milloin aloittaa - </a:t>
            </a:r>
            <a:r>
              <a:rPr lang="fi-FI" sz="4800" dirty="0"/>
              <a:t>No </a:t>
            </a:r>
            <a:r>
              <a:rPr lang="fi-FI" sz="4800" dirty="0" err="1"/>
              <a:t>time</a:t>
            </a:r>
            <a:r>
              <a:rPr lang="fi-FI" sz="4800" dirty="0"/>
              <a:t> </a:t>
            </a:r>
            <a:r>
              <a:rPr lang="fi-FI" sz="4800" dirty="0" err="1"/>
              <a:t>like</a:t>
            </a:r>
            <a:r>
              <a:rPr lang="fi-FI" sz="4800" dirty="0"/>
              <a:t> </a:t>
            </a:r>
            <a:r>
              <a:rPr lang="fi-FI" sz="4800" dirty="0" err="1"/>
              <a:t>present</a:t>
            </a:r>
            <a:r>
              <a:rPr lang="fi-FI" sz="4800" dirty="0"/>
              <a:t>!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AD19C-2292-B77C-9553-5C65CCB72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916832"/>
            <a:ext cx="8352928" cy="4023360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Vältä paniikki ja tutustu XBRL-ohjelmistotarjontaan ajoissa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i-FI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Hyödynnä mahdollisuus miettiä raportointiprosessi uudelleen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i-FI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Tutustu taksonomioihin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i-FI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Harjoittele etukäteen ohjelmistotoimittajan ja tilintarkastajan/varmentajan kanssa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EEC74-6F4C-6FFC-C3DD-8B6DE6C8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CC81-6D91-4706-AC4F-CDAF6E68B641}" type="datetime1">
              <a:rPr lang="fi-FI" smtClean="0"/>
              <a:pPr/>
              <a:t>2.12.2024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97A32-7333-6465-C2AA-E4F9F2259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4AB3A-5FA2-F031-1A0C-57EBEEBF0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0E68-CE53-4BC4-B7F7-D9B29148B3A3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9969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Elina Koskentalo</a:t>
            </a:r>
          </a:p>
          <a:p>
            <a:pPr marL="0" indent="0">
              <a:buNone/>
            </a:pPr>
            <a:r>
              <a:rPr lang="en-US" b="1" dirty="0">
                <a:hlinkClick r:id="rId2"/>
              </a:rPr>
              <a:t>Elina.Koskentalo@arccos.fi</a:t>
            </a:r>
            <a:endParaRPr lang="en-US" b="1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CC81-6D91-4706-AC4F-CDAF6E68B641}" type="datetime1">
              <a:rPr lang="fi-FI" smtClean="0"/>
              <a:pPr/>
              <a:t>2.12.2024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0E68-CE53-4BC4-B7F7-D9B29148B3A3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732125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41600</TotalTime>
  <Words>334</Words>
  <Application>Microsoft Office PowerPoint</Application>
  <PresentationFormat>On-screen Show (4:3)</PresentationFormat>
  <Paragraphs>81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Wingdings</vt:lpstr>
      <vt:lpstr>Retrospect</vt:lpstr>
      <vt:lpstr>Digitilinpäätös &amp; kestävyysraportointi</vt:lpstr>
      <vt:lpstr>Mikä ihmeen XHTML? </vt:lpstr>
      <vt:lpstr>Älyä tilinpäätöksiin - inline XBRL</vt:lpstr>
      <vt:lpstr>Miten raportteja voi tuottaa?</vt:lpstr>
      <vt:lpstr>Useamman taksonomian käyttö yhtäaikaisesti</vt:lpstr>
      <vt:lpstr>PowerPoint Presentation</vt:lpstr>
      <vt:lpstr>Avoimia asioita</vt:lpstr>
      <vt:lpstr>Milloin aloittaa - No time like present!</vt:lpstr>
      <vt:lpstr>Kiitos!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Elina Koskentalo</dc:creator>
  <cp:lastModifiedBy>Elina Koskentalo</cp:lastModifiedBy>
  <cp:revision>280</cp:revision>
  <cp:lastPrinted>2015-01-28T07:52:53Z</cp:lastPrinted>
  <dcterms:created xsi:type="dcterms:W3CDTF">2013-02-26T09:20:53Z</dcterms:created>
  <dcterms:modified xsi:type="dcterms:W3CDTF">2024-12-02T19:40:01Z</dcterms:modified>
</cp:coreProperties>
</file>